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media/image-1-1.jpg" ContentType="image/jpg"/>
  <Override PartName="/ppt/media/image-15-1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22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6.xml"/><Relationship Id="rId7" Type="http://schemas.openxmlformats.org/officeDocument/2006/relationships/slide" Target="slides/slide7.xml"/><Relationship Id="rId8" Type="http://schemas.openxmlformats.org/officeDocument/2006/relationships/slide" Target="slides/slide8.xml"/><Relationship Id="rId9" Type="http://schemas.openxmlformats.org/officeDocument/2006/relationships/slide" Target="slides/slide9.xml"/><Relationship Id="rId10" Type="http://schemas.openxmlformats.org/officeDocument/2006/relationships/slide" Target="slides/slide10.xml"/><Relationship Id="rId11" Type="http://schemas.openxmlformats.org/officeDocument/2006/relationships/slide" Target="slides/slide11.xml"/><Relationship Id="rId12" Type="http://schemas.openxmlformats.org/officeDocument/2006/relationships/slide" Target="slides/slide12.xml"/><Relationship Id="rId13" Type="http://schemas.openxmlformats.org/officeDocument/2006/relationships/slide" Target="slides/slide13.xml"/><Relationship Id="rId14" Type="http://schemas.openxmlformats.org/officeDocument/2006/relationships/slide" Target="slides/slide14.xml"/><Relationship Id="rId15" Type="http://schemas.openxmlformats.org/officeDocument/2006/relationships/slide" Target="slides/slide15.xml"/><Relationship Id="rId16" Type="http://schemas.openxmlformats.org/officeDocument/2006/relationships/slide" Target="slides/slide16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openxmlformats.org/officeDocument/2006/relationships/slide" Target="slides/slide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A87C28"/>
            </a:solidFill>
            <a:effectLst/>
          </c:spPr>
          <c:invertIfNegative val="0"/>
          <c:dLbls>
            <c:numFmt formatCode="$0.0&quot;M&quot;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0B162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Year 1</c:v>
                  </c:pt>
                  <c:pt idx="1">
                    <c:v>Year 2</c:v>
                  </c:pt>
                  <c:pt idx="2">
                    <c:v>Year 3</c:v>
                  </c:pt>
                  <c:pt idx="3">
                    <c:v>Year 4</c:v>
                  </c:pt>
                  <c:pt idx="4">
                    <c:v>Year 5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6.44</c:v>
                </c:pt>
                <c:pt idx="1">
                  <c:v>17.19</c:v>
                </c:pt>
                <c:pt idx="2">
                  <c:v>19.44</c:v>
                </c:pt>
                <c:pt idx="3">
                  <c:v>21</c:v>
                </c:pt>
                <c:pt idx="4">
                  <c:v>22.67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EBITDA</c:v>
                </c:pt>
              </c:strCache>
            </c:strRef>
          </c:tx>
          <c:spPr>
            <a:solidFill>
              <a:srgbClr val="1F7A3D"/>
            </a:solidFill>
            <a:effectLst/>
          </c:spPr>
          <c:invertIfNegative val="0"/>
          <c:dLbls>
            <c:numFmt formatCode="$0.0&quot;M&quot;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0B162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Year 1</c:v>
                  </c:pt>
                  <c:pt idx="1">
                    <c:v>Year 2</c:v>
                  </c:pt>
                  <c:pt idx="2">
                    <c:v>Year 3</c:v>
                  </c:pt>
                  <c:pt idx="3">
                    <c:v>Year 4</c:v>
                  </c:pt>
                  <c:pt idx="4">
                    <c:v>Year 5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-0.1</c:v>
                </c:pt>
                <c:pt idx="1">
                  <c:v>3.47</c:v>
                </c:pt>
                <c:pt idx="2">
                  <c:v>4.82</c:v>
                </c:pt>
                <c:pt idx="3">
                  <c:v>5.76</c:v>
                </c:pt>
                <c:pt idx="4">
                  <c:v>6.76</c:v>
                </c:pt>
              </c:numCache>
            </c:numRef>
          </c:val>
        </c:ser>
        <c:dLbls>
          <c:numFmt formatCode="$0.0&quot;M&quot;" sourceLinked="0"/>
          <c:txPr>
            <a:bodyPr/>
            <a:lstStyle/>
            <a:p>
              <a:pPr>
                <a:defRPr b="0" i="0" strike="noStrike" sz="900" u="none">
                  <a:solidFill>
                    <a:srgbClr val="0B162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B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2"/>
              </a:solidFill>
              <a:prstDash val="solid"/>
              <a:round/>
            </a:ln>
          </c:spPr>
        </c:majorGridlines>
        <c:numFmt formatCode="$0&quot;M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B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5A6B85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Cumulative repayment</c:v>
                </c:pt>
              </c:strCache>
            </c:strRef>
          </c:tx>
          <c:spPr>
            <a:solidFill>
              <a:srgbClr val="8A6D1F"/>
            </a:solidFill>
            <a:ln w="38100" cap="flat">
              <a:solidFill>
                <a:srgbClr val="8A6D1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A6D1F"/>
              </a:solidFill>
              <a:ln w="9525" cap="flat">
                <a:solidFill>
                  <a:srgbClr val="8A6D1F"/>
                </a:solidFill>
                <a:prstDash val="solid"/>
                <a:round/>
              </a:ln>
              <a:effectLst/>
            </c:spPr>
          </c:marker>
          <c:cat>
            <c:strRef>
              <c:f>Sheet1!$A$2:$A$10</c:f>
              <c:strCache>
                <c:ptCount val="9"/>
                <c:pt idx="0">
                  <c:v>M6</c:v>
                </c:pt>
                <c:pt idx="1">
                  <c:v>M12</c:v>
                </c:pt>
                <c:pt idx="2">
                  <c:v>M18</c:v>
                </c:pt>
                <c:pt idx="3">
                  <c:v>M24</c:v>
                </c:pt>
                <c:pt idx="4">
                  <c:v>M30</c:v>
                </c:pt>
                <c:pt idx="5">
                  <c:v>M36</c:v>
                </c:pt>
                <c:pt idx="6">
                  <c:v>M41</c:v>
                </c:pt>
                <c:pt idx="7">
                  <c:v>M48</c:v>
                </c:pt>
                <c:pt idx="8">
                  <c:v>M60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0.0</c:v>
                </c:pt>
                <c:pt idx="1">
                  <c:v>0.22</c:v>
                </c:pt>
                <c:pt idx="2">
                  <c:v>0.97</c:v>
                </c:pt>
                <c:pt idx="3">
                  <c:v>1.96</c:v>
                </c:pt>
                <c:pt idx="4">
                  <c:v>3.16</c:v>
                </c:pt>
                <c:pt idx="5">
                  <c:v>4.37</c:v>
                </c:pt>
                <c:pt idx="6">
                  <c:v>5.5</c:v>
                </c:pt>
                <c:pt idx="7">
                  <c:v>5.5</c:v>
                </c:pt>
                <c:pt idx="8">
                  <c:v>5.5</c:v>
                </c:pt>
              </c:numCache>
            </c:numRef>
          </c:val>
          <c:smooth val="0"/>
        </c:ser>
        <c:dLbls>
          <c:numFmt formatCode="$0.0&quot;M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B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6"/>
        </c:scaling>
        <c:delete val="0"/>
        <c:axPos val="l"/>
        <c:majorGridlines>
          <c:spPr>
            <a:ln w="6350" cap="flat">
              <a:solidFill>
                <a:srgbClr val="E2E8F2"/>
              </a:solidFill>
              <a:prstDash val="solid"/>
              <a:round/>
            </a:ln>
          </c:spPr>
        </c:majorGridlines>
        <c:numFmt formatCode="$0.0&quot;M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B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Use of Funds</c:v>
                </c:pt>
              </c:strCache>
            </c:strRef>
          </c:tx>
          <c:spPr>
            <a:solidFill>
              <a:srgbClr val="A87C28"/>
            </a:solidFill>
            <a:effectLst/>
          </c:spPr>
          <c:invertIfNegative val="0"/>
          <c:dLbls>
            <c:numFmt formatCode="$#,##0&quot;K&quot;" sourceLinked="0"/>
            <c:txPr>
              <a:bodyPr/>
              <a:lstStyle/>
              <a:p>
                <a:pPr>
                  <a:defRPr b="0" i="0" strike="noStrike" sz="850" u="none">
                    <a:solidFill>
                      <a:srgbClr val="0B162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12"/>
                <c:pt idx="0">
                  <c:v>SelfHealth lab setup + inventory</c:v>
                </c:pt>
                <c:pt idx="1">
                  <c:v>Licensing &amp; credentialing</c:v>
                </c:pt>
                <c:pt idx="2">
                  <c:v>USMLE100 — IRB governance &amp; onboarding</c:v>
                </c:pt>
                <c:pt idx="3">
                  <c:v>Fulcrum IP / protocol license</c:v>
                </c:pt>
                <c:pt idx="4">
                  <c:v>Technology platform</c:v>
                </c:pt>
                <c:pt idx="5">
                  <c:v>NeuroRenew program setup</c:v>
                </c:pt>
                <c:pt idx="6">
                  <c:v>Rent deposits</c:v>
                </c:pt>
                <c:pt idx="7">
                  <c:v>Insurance (malpractice + GL)</c:v>
                </c:pt>
                <c:pt idx="8">
                  <c:v>Working capital reserve</c:v>
                </c:pt>
                <c:pt idx="9">
                  <c:v>Fulcrum deployment</c:v>
                </c:pt>
                <c:pt idx="10">
                  <c:v>Marketing &amp; patient acquisition</c:v>
                </c:pt>
                <c:pt idx="11">
                  <c:v>Clinic buildout &amp; medical equipment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30.0</c:v>
                </c:pt>
                <c:pt idx="1">
                  <c:v>55.0</c:v>
                </c:pt>
                <c:pt idx="2">
                  <c:v>100.0</c:v>
                </c:pt>
                <c:pt idx="3">
                  <c:v>100.0</c:v>
                </c:pt>
                <c:pt idx="4">
                  <c:v>165.0</c:v>
                </c:pt>
                <c:pt idx="5">
                  <c:v>200.0</c:v>
                </c:pt>
                <c:pt idx="6">
                  <c:v>200.0</c:v>
                </c:pt>
                <c:pt idx="7">
                  <c:v>250.0</c:v>
                </c:pt>
                <c:pt idx="8">
                  <c:v>400.0</c:v>
                </c:pt>
                <c:pt idx="9">
                  <c:v>500.0</c:v>
                </c:pt>
                <c:pt idx="10">
                  <c:v>1600.0</c:v>
                </c:pt>
                <c:pt idx="11">
                  <c:v>1900.0</c:v>
                </c:pt>
              </c:numCache>
            </c:numRef>
          </c:val>
        </c:ser>
        <c:dLbls>
          <c:numFmt formatCode="$#,##0&quot;K&quot;" sourceLinked="0"/>
          <c:txPr>
            <a:bodyPr/>
            <a:lstStyle/>
            <a:p>
              <a:pPr>
                <a:defRPr b="0" i="0" strike="noStrike" sz="850" u="none">
                  <a:solidFill>
                    <a:srgbClr val="0B162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50" b="0" i="0" u="none" strike="noStrike">
                <a:solidFill>
                  <a:srgbClr val="5A6B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1.jpg"/><Relationship Id="rId6" Type="http://schemas.openxmlformats.org/officeDocument/2006/relationships/image" Target="../media/image1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chart" Target="..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chart" Target="..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14.png"/><Relationship Id="rId12" Type="http://schemas.openxmlformats.org/officeDocument/2006/relationships/image" Target="../media/image16.png"/><Relationship Id="rId13" Type="http://schemas.openxmlformats.org/officeDocument/2006/relationships/image" Target="../media/image10.png"/><Relationship Id="rId14" Type="http://schemas.openxmlformats.org/officeDocument/2006/relationships/image" Target="../media/image15.png"/><Relationship Id="rId15" Type="http://schemas.openxmlformats.org/officeDocument/2006/relationships/image" Target="../media/image6.png"/><Relationship Id="rId16" Type="http://schemas.openxmlformats.org/officeDocument/2006/relationships/image" Target="../media/image7.png"/><Relationship Id="rId17" Type="http://schemas.openxmlformats.org/officeDocument/2006/relationships/image" Target="../media/image25.png"/><Relationship Id="rId18" Type="http://schemas.openxmlformats.org/officeDocument/2006/relationships/image" Target="../media/image26.png"/><Relationship Id="rId19" Type="http://schemas.openxmlformats.org/officeDocument/2006/relationships/image" Target="../media/image27.png"/><Relationship Id="rId20" Type="http://schemas.openxmlformats.org/officeDocument/2006/relationships/image" Target="../media/image5.png"/><Relationship Id="rId21" Type="http://schemas.openxmlformats.org/officeDocument/2006/relationships/image" Target="../media/image28.png"/><Relationship Id="rId22" Type="http://schemas.openxmlformats.org/officeDocument/2006/relationships/image" Target="../media/image29.png"/><Relationship Id="rId23" Type="http://schemas.openxmlformats.org/officeDocument/2006/relationships/image" Target="../media/image30.png"/><Relationship Id="rId24" Type="http://schemas.openxmlformats.org/officeDocument/2006/relationships/image" Target="../media/image31.png"/><Relationship Id="rId25" Type="http://schemas.openxmlformats.org/officeDocument/2006/relationships/image" Target="../media/image32.png"/><Relationship Id="rId26" Type="http://schemas.openxmlformats.org/officeDocument/2006/relationships/image" Target="../media/image33.png"/><Relationship Id="rId27" Type="http://schemas.openxmlformats.org/officeDocument/2006/relationships/image" Target="../media/image34.png"/><Relationship Id="rId28" Type="http://schemas.openxmlformats.org/officeDocument/2006/relationships/image" Target="../media/image35.png"/><Relationship Id="rId29" Type="http://schemas.openxmlformats.org/officeDocument/2006/relationships/image" Target="../media/image3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3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6F8FB"/>
          </a:solidFill>
          <a:ln/>
        </p:spPr>
        <p:txBody>
          <a:bodyPr/>
          <a:p/>
        </p:txBody>
      </p:sp>
      <p:sp>
        <p:nvSpPr>
          <p:cNvPr id="4" name="Shape 1"/>
          <p:cNvSpPr/>
          <p:nvPr/>
        </p:nvSpPr>
        <p:spPr>
          <a:xfrm>
            <a:off x="6766560" y="685800"/>
            <a:ext cx="4892040" cy="5486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6766560" y="6236208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1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INSIDE AN AETHERA CLINIC — PHYSICIAN-LED REGENERATIVE CARE</a:t>
            </a:r>
            <a:endParaRPr lang="en-US" sz="800" dirty="0"/>
          </a:p>
        </p:txBody>
      </p:sp>
      <p:pic>
        <p:nvPicPr>
          <p:cNvPr id="6" name="Image 1" descr="/sessions/relaxed-intelligent-carson/mnt/aethera JIV Wellness/brand/aethera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58368"/>
            <a:ext cx="1547164" cy="4297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03504" y="1874520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OFFERING · FRIENDS &amp; FAMILY · REG D 506(b) · CONFIDENTIAL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566928" y="2377440"/>
            <a:ext cx="59436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Regenerative medicine,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engineered like an operating system.</a:t>
            </a:r>
            <a:endParaRPr lang="en-US" sz="3100" dirty="0"/>
          </a:p>
        </p:txBody>
      </p:sp>
      <p:sp>
        <p:nvSpPr>
          <p:cNvPr id="9" name="Text 5"/>
          <p:cNvSpPr/>
          <p:nvPr/>
        </p:nvSpPr>
        <p:spPr>
          <a:xfrm>
            <a:off x="566928" y="3977640"/>
            <a:ext cx="5760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integrated clinics across ten cities — four clinical engines, CLIA diagnostics, IRB-governed research with chain of custody. Built by the operators behind RegenHealth Physicians of NY.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566928" y="4983480"/>
            <a:ext cx="18288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1" name="Text 7"/>
          <p:cNvSpPr/>
          <p:nvPr/>
        </p:nvSpPr>
        <p:spPr>
          <a:xfrm>
            <a:off x="731520" y="5102352"/>
            <a:ext cx="14996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$5.5M</a:t>
            </a:r>
            <a:endParaRPr lang="en-US" sz="2700" dirty="0"/>
          </a:p>
        </p:txBody>
      </p:sp>
      <p:sp>
        <p:nvSpPr>
          <p:cNvPr id="12" name="Text 8"/>
          <p:cNvSpPr/>
          <p:nvPr/>
        </p:nvSpPr>
        <p:spPr>
          <a:xfrm>
            <a:off x="731520" y="5678424"/>
            <a:ext cx="14996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CAPITAL RAISE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2505456" y="4983480"/>
            <a:ext cx="18288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4" name="Text 10"/>
          <p:cNvSpPr/>
          <p:nvPr/>
        </p:nvSpPr>
        <p:spPr>
          <a:xfrm>
            <a:off x="2670048" y="5102352"/>
            <a:ext cx="14996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2700" dirty="0"/>
          </a:p>
        </p:txBody>
      </p:sp>
      <p:sp>
        <p:nvSpPr>
          <p:cNvPr id="15" name="Text 11"/>
          <p:cNvSpPr/>
          <p:nvPr/>
        </p:nvSpPr>
        <p:spPr>
          <a:xfrm>
            <a:off x="2670048" y="5678424"/>
            <a:ext cx="14996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CLINICS · 10 CITIES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4443984" y="4983480"/>
            <a:ext cx="210312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7" name="Text 13"/>
          <p:cNvSpPr/>
          <p:nvPr/>
        </p:nvSpPr>
        <p:spPr>
          <a:xfrm>
            <a:off x="4608576" y="5102352"/>
            <a:ext cx="1773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5E47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 → 20%</a:t>
            </a:r>
            <a:endParaRPr lang="en-US" sz="2000" dirty="0"/>
          </a:p>
        </p:txBody>
      </p:sp>
      <p:sp>
        <p:nvSpPr>
          <p:cNvPr id="18" name="Text 14"/>
          <p:cNvSpPr/>
          <p:nvPr/>
        </p:nvSpPr>
        <p:spPr>
          <a:xfrm>
            <a:off x="4608576" y="5678424"/>
            <a:ext cx="17739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PROFIT SHARE → EQUITY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566928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2026 · Jaye Patel · office@aetheramedical.com</a:t>
            </a:r>
            <a:endParaRPr lang="en-US" sz="950" dirty="0"/>
          </a:p>
        </p:txBody>
      </p:sp>
      <p:pic>
        <p:nvPicPr>
          <p:cNvPr id="20" name="Picture 19" descr="imag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6560" y="685800"/>
            <a:ext cx="4892040" cy="54864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5260" y="658368"/>
            <a:ext cx="1400653" cy="4297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66928" y="1133856"/>
            <a:ext cx="411480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50" i="1" b="0">
                <a:solidFill>
                  <a:srgbClr val="8A6D1F"/>
                </a:solidFill>
                <a:latin typeface="Arial"/>
              </a:rPr>
              <a:t>Aethera — Greek for the breath of the gods.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INVESTOR CASH FLOW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$5.5M fully repaid by Month 41 — base case.</a:t>
            </a:r>
            <a:endParaRPr lang="en-US" sz="33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1737360"/>
          <a:ext cx="694944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772400" y="1737360"/>
            <a:ext cx="38862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936992" y="1856232"/>
            <a:ext cx="35570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8A6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41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7936992" y="2432304"/>
            <a:ext cx="3557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$5.5M RETURNED (50% PROFIT SHARE)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7772400" y="3063240"/>
            <a:ext cx="38862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7936992" y="3182112"/>
            <a:ext cx="35570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20%</a:t>
            </a:r>
            <a:endParaRPr lang="en-US" sz="2700" dirty="0"/>
          </a:p>
        </p:txBody>
      </p:sp>
      <p:sp>
        <p:nvSpPr>
          <p:cNvPr id="11" name="Text 8"/>
          <p:cNvSpPr/>
          <p:nvPr/>
        </p:nvSpPr>
        <p:spPr>
          <a:xfrm>
            <a:off x="7936992" y="3758184"/>
            <a:ext cx="3557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PERMANENT EQUITY RETAINED AFTER REPAYMENT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7772400" y="4389120"/>
            <a:ext cx="38862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7936992" y="4507992"/>
            <a:ext cx="35570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$2.0M</a:t>
            </a:r>
            <a:endParaRPr lang="en-US" sz="2700" dirty="0"/>
          </a:p>
        </p:txBody>
      </p:sp>
      <p:sp>
        <p:nvSpPr>
          <p:cNvPr id="14" name="Text 11"/>
          <p:cNvSpPr/>
          <p:nvPr/>
        </p:nvSpPr>
        <p:spPr>
          <a:xfrm>
            <a:off x="7936992" y="5084064"/>
            <a:ext cx="35570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DISTRIBUTIONS ON 20% STAKE, M42–60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7772400" y="5669280"/>
            <a:ext cx="3886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distributions with clinic-level reporting. Downside at $100K/mo/clinic: ~0.45× returned in cash by Month 60; profit share continues until 1.0×; ~1.3× total only with a 10× Year-5 exit.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DEAL STRUCTURE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Repaid first. Owner forever.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11091672" cy="1243584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841248" y="2029968"/>
            <a:ext cx="658368" cy="658368"/>
          </a:xfrm>
          <a:prstGeom prst="ellipse">
            <a:avLst/>
          </a:prstGeom>
          <a:solidFill>
            <a:srgbClr val="A87C28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841248" y="202996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783080" y="187452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 $5,500,000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783080" y="228600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 D 506(b). Funds all ten openings: buildout, Fulcrum, NeuroRenew, SelfHealth labs, technology, licensing, credentialing, insurance, marketing, working capital. Mutual NDA + definitive documents govern.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3108960"/>
            <a:ext cx="11091672" cy="1243584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841248" y="3401568"/>
            <a:ext cx="658368" cy="658368"/>
          </a:xfrm>
          <a:prstGeom prst="ellipse">
            <a:avLst/>
          </a:prstGeom>
          <a:solidFill>
            <a:srgbClr val="A87C28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841248" y="340156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783080" y="324612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 50% of net profits monthly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783080" y="365760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Until the full $5.5M is returned. Conservative base case ($150K/mo/clinic) completes by Month 41; the target case (~$209K/mo/clinic) completes materially faster. Monthly distributions with clinic-level reporting.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48640" y="4480560"/>
            <a:ext cx="11091672" cy="1243584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6" name="Shape 14"/>
          <p:cNvSpPr/>
          <p:nvPr/>
        </p:nvSpPr>
        <p:spPr>
          <a:xfrm>
            <a:off x="841248" y="4773168"/>
            <a:ext cx="658368" cy="658368"/>
          </a:xfrm>
          <a:prstGeom prst="ellipse">
            <a:avLst/>
          </a:prstGeom>
          <a:solidFill>
            <a:srgbClr val="A87C28"/>
          </a:solidFill>
          <a:ln/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841248" y="4773168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1783080" y="461772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20% permanent equity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783080" y="502920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Plus a first right of refusal on all future developments — satellites, flagships, new metros and future rounds — and participation in network tax credits and IP.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48640" y="59436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E47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Alignment: management earns meaningfully only after investors are repaid — the 50% retained during payback funds growth and the next verticals, not founder distributions.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OF FUNDS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$5,500,000 — researched, buffered, verified, to the dollar.</a:t>
            </a:r>
            <a:endParaRPr lang="en-US" sz="33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1691640"/>
          <a:ext cx="704088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863840" y="1691640"/>
            <a:ext cx="379476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8028432" y="1810512"/>
            <a:ext cx="34655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$5.50M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8028432" y="2386584"/>
            <a:ext cx="3465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— TIES EXACTLY TO RAISE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7863840" y="3017520"/>
            <a:ext cx="379476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8028432" y="3136392"/>
            <a:ext cx="34655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8A6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10–33%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8028432" y="3712464"/>
            <a:ext cx="3465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RESEARCHED BUFFER ACROSS 5 LINES VS. 2025/2026 MARKET BENCHMARKS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7863840" y="4343400"/>
            <a:ext cx="379476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8028432" y="4462272"/>
            <a:ext cx="34655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7.3%</a:t>
            </a:r>
            <a:endParaRPr lang="en-US" sz="2700" dirty="0"/>
          </a:p>
        </p:txBody>
      </p:sp>
      <p:sp>
        <p:nvSpPr>
          <p:cNvPr id="14" name="Text 11"/>
          <p:cNvSpPr/>
          <p:nvPr/>
        </p:nvSpPr>
        <p:spPr>
          <a:xfrm>
            <a:off x="8028432" y="5038344"/>
            <a:ext cx="3465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WORKING-CAPITAL RESERVE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7863840" y="5532120"/>
            <a:ext cx="3794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Benchmarks: role-differentiated credentialing (RNs/MAs vs. centralized physician/PA team, MedTrainer/FSMB/DEA.gov 2025-26); malpractice + GL ~$20K/clinic/yr (MEDPLI, Insureon, Sermo 2025); working capital sized to a portfolio cash-trough model + healthcare-specific buffer (JMCO 2025).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RESEARCH, IP &amp; TAX VALUE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clinics pay back. The science compounds.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356616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77240" y="192024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7D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RediCell × Auvum Bio — Miami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2560320"/>
            <a:ext cx="3108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RediCell supplies regenerative biologics under an ACC bioaccelerator partnership, deployed via USMLE100-governed protocols. With Auvum Bio, it is the supply base for registered trials and defensible IP.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15968" y="1737360"/>
            <a:ext cx="356616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4544568" y="192024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USMLE100 — IRB &amp; protocols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44568" y="2560320"/>
            <a:ext cx="3108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Ali Khan: IRB oversight and protocol governance across all sites. 600+ physicians trained (as of July 2026); published research; medical professor at a Miami medical university. SelfHealth panels designed to USMLE100 + medical-team specs.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083296" y="1737360"/>
            <a:ext cx="356616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8311896" y="192024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Trials → papers → IP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311896" y="2560320"/>
            <a:ext cx="3108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Multi-site outcome datasets, StemAge™ validation, NovaKey™/SSBreath™ integrations, treatment protocols — assets that expand exit multiples and license into every future vertical.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4434840"/>
            <a:ext cx="54864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777240" y="459943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R&amp;D tax credits (IRC §41 + state)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77240" y="4937760"/>
            <a:ext cx="5029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Federal credit typically 6–10% of qualified research spend. At $1–2M of qualified annual research across the network: est. $60K–$200K/yr, shared with investors per the offering documents. Sized with tax counsel; upside, not base case.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263640" y="4434840"/>
            <a:ext cx="539496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492240" y="4599432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 &amp; data as future value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492240" y="4937760"/>
            <a:ext cx="49377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Platforms with proprietary protocols, diagnostics and published evidence command premium multiples. Every +1× on Year-5 EBITDA (~$6.8M) ≈ $6.8M of enterprise value — 20% of which accrues to investors. Not included in base-case MOIC.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Eight leaders. 49 states. Full clinical governance.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267919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1481328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Gaurav Patel, MD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1481328" y="2395728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CHIEF MEDICAL OFFICER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94944" y="2816352"/>
            <a:ext cx="2395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 state licenses — immediate national expansion capability.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410712" y="1737360"/>
            <a:ext cx="267919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343400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Asif Kundi, MD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343400" y="2395728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OPERATIONS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557016" y="2816352"/>
            <a:ext cx="2395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8+ yrs U.S. Dept. of Veterans Affairs consulting; oversees outcomes &amp; protocols.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272784" y="1737360"/>
            <a:ext cx="267919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7205472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Richard Miller, DC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205472" y="2395728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NEURORENEW CLINICS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6419088" y="2816352"/>
            <a:ext cx="2395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Functional neurology post-doc. His TN &amp; N. CA clinics = first satellites.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9134856" y="1737360"/>
            <a:ext cx="267919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10067544" y="192024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Robert Taylor, MD MPH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0067544" y="2395728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AUVUM BIO CO-FOUNDER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9281160" y="2816352"/>
            <a:ext cx="2395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Harvard MD/MPH · 40+ yrs · Harvard AIDS Institute · LatAm regulatory pathways.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48640" y="3931920"/>
            <a:ext cx="267919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1481328" y="411480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Jaye Patel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481328" y="4590288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 · BUSINESS DEVELOPMENT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694944" y="5010912"/>
            <a:ext cx="2395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Harvard · HMS Stem Cell Medicine ('26). RegenHealth BD; India &amp; Colombia research pathways.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410712" y="3931920"/>
            <a:ext cx="267919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4343400" y="411480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Ali Khan, MD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4343400" y="4590288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GOVERNANCE · USMLE100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3557016" y="5010912"/>
            <a:ext cx="2395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IRB oversight · published research · medical professor at a Miami medical university.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272784" y="3931920"/>
            <a:ext cx="267919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7205472" y="411480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Chuck Morris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7205472" y="4590288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FULCRUM PERFORMANCE LABS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6419088" y="5010912"/>
            <a:ext cx="2395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Ex-CEO, NFL Alumni Performance Lab. Inventor, NovaKey™ + SSBreath™. Operating flagship locations in NY, NJ &amp; Dominican Republic.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9134856" y="3931920"/>
            <a:ext cx="2679192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34" name="Text 32"/>
          <p:cNvSpPr/>
          <p:nvPr/>
        </p:nvSpPr>
        <p:spPr>
          <a:xfrm>
            <a:off x="10067544" y="4114800"/>
            <a:ext cx="1627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Mihir Sharma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10067544" y="4590288"/>
            <a:ext cx="16276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CHIEF TECHNOLOGY OFFICER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9281160" y="5010912"/>
            <a:ext cx="2395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VaultCyberLab — cybersecurity-first EHR, telehealth &amp; data architecture.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548640" y="6108192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050" dirty="0"/>
          </a:p>
        </p:txBody>
      </p:sp>
      <p:sp>
        <p:nvSpPr>
          <p:cNvPr id="54" name="Rectangle 53"/>
          <p:cNvSpPr/>
          <p:nvPr/>
        </p:nvSpPr>
        <p:spPr>
          <a:xfrm>
            <a:off x="548640" y="6035040"/>
            <a:ext cx="11091672" cy="9525"/>
          </a:xfrm>
          <a:prstGeom prst="rect">
            <a:avLst/>
          </a:prstGeom>
          <a:solidFill>
            <a:srgbClr val="E3E7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5" name="Picture 54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1818" y="6099048"/>
            <a:ext cx="376228" cy="274320"/>
          </a:xfrm>
          <a:prstGeom prst="rect">
            <a:avLst/>
          </a:prstGeom>
        </p:spPr>
      </p:pic>
      <p:pic>
        <p:nvPicPr>
          <p:cNvPr id="56" name="Picture 55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41496" y="6145691"/>
            <a:ext cx="1024128" cy="181032"/>
          </a:xfrm>
          <a:prstGeom prst="rect">
            <a:avLst/>
          </a:prstGeom>
        </p:spPr>
      </p:pic>
      <p:pic>
        <p:nvPicPr>
          <p:cNvPr id="57" name="Picture 56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69075" y="6099048"/>
            <a:ext cx="781812" cy="274320"/>
          </a:xfrm>
          <a:prstGeom prst="rect">
            <a:avLst/>
          </a:prstGeom>
        </p:spPr>
      </p:pic>
      <p:pic>
        <p:nvPicPr>
          <p:cNvPr id="58" name="Picture 57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54337" y="6099048"/>
            <a:ext cx="409956" cy="274320"/>
          </a:xfrm>
          <a:prstGeom prst="rect">
            <a:avLst/>
          </a:prstGeom>
        </p:spPr>
      </p:pic>
      <p:pic>
        <p:nvPicPr>
          <p:cNvPr id="59" name="Picture 58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67743" y="6099048"/>
            <a:ext cx="928115" cy="274320"/>
          </a:xfrm>
          <a:prstGeom prst="rect">
            <a:avLst/>
          </a:prstGeom>
        </p:spPr>
      </p:pic>
      <p:pic>
        <p:nvPicPr>
          <p:cNvPr id="61" name="Picture 60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76011" y="6147921"/>
            <a:ext cx="1024128" cy="176573"/>
          </a:xfrm>
          <a:prstGeom prst="rect">
            <a:avLst/>
          </a:prstGeom>
        </p:spPr>
      </p:pic>
      <p:pic>
        <p:nvPicPr>
          <p:cNvPr id="62" name="Picture 61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03589" y="6110987"/>
            <a:ext cx="1024128" cy="250441"/>
          </a:xfrm>
          <a:prstGeom prst="rect">
            <a:avLst/>
          </a:prstGeom>
        </p:spPr>
      </p:pic>
      <p:pic>
        <p:nvPicPr>
          <p:cNvPr id="63" name="Picture 62" descr="gaurav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4944" y="1920240"/>
            <a:ext cx="731520" cy="731520"/>
          </a:xfrm>
          <a:prstGeom prst="rect">
            <a:avLst/>
          </a:prstGeom>
        </p:spPr>
      </p:pic>
      <p:pic>
        <p:nvPicPr>
          <p:cNvPr id="64" name="Picture 63" descr="kundi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557016" y="1920240"/>
            <a:ext cx="731520" cy="731520"/>
          </a:xfrm>
          <a:prstGeom prst="rect">
            <a:avLst/>
          </a:prstGeom>
        </p:spPr>
      </p:pic>
      <p:pic>
        <p:nvPicPr>
          <p:cNvPr id="65" name="Picture 64" descr="miller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19088" y="1920240"/>
            <a:ext cx="731520" cy="731520"/>
          </a:xfrm>
          <a:prstGeom prst="rect">
            <a:avLst/>
          </a:prstGeom>
        </p:spPr>
      </p:pic>
      <p:pic>
        <p:nvPicPr>
          <p:cNvPr id="66" name="Picture 65" descr="taylor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281160" y="1920240"/>
            <a:ext cx="731520" cy="731520"/>
          </a:xfrm>
          <a:prstGeom prst="rect">
            <a:avLst/>
          </a:prstGeom>
        </p:spPr>
      </p:pic>
      <p:pic>
        <p:nvPicPr>
          <p:cNvPr id="67" name="Picture 66" descr="jaye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94944" y="4114800"/>
            <a:ext cx="731520" cy="731520"/>
          </a:xfrm>
          <a:prstGeom prst="rect">
            <a:avLst/>
          </a:prstGeom>
        </p:spPr>
      </p:pic>
      <p:pic>
        <p:nvPicPr>
          <p:cNvPr id="68" name="Picture 67" descr="ali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557016" y="4114800"/>
            <a:ext cx="731520" cy="731520"/>
          </a:xfrm>
          <a:prstGeom prst="rect">
            <a:avLst/>
          </a:prstGeom>
        </p:spPr>
      </p:pic>
      <p:pic>
        <p:nvPicPr>
          <p:cNvPr id="69" name="Picture 68" descr="morris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19088" y="4114800"/>
            <a:ext cx="731520" cy="731520"/>
          </a:xfrm>
          <a:prstGeom prst="rect">
            <a:avLst/>
          </a:prstGeom>
        </p:spPr>
      </p:pic>
      <p:pic>
        <p:nvPicPr>
          <p:cNvPr id="70" name="Picture 69" descr="mihir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281160" y="4114800"/>
            <a:ext cx="731520" cy="731520"/>
          </a:xfrm>
          <a:prstGeom prst="rect">
            <a:avLst/>
          </a:prstGeom>
        </p:spPr>
      </p:pic>
      <p:pic>
        <p:nvPicPr>
          <p:cNvPr id="71" name="Picture 70" descr="redicell-logo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504108" y="6099048"/>
            <a:ext cx="263652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SCENARIOS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$5.5M becomes — three exit multiples.</a:t>
            </a:r>
            <a:endParaRPr lang="en-US" sz="33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8412480" cy="914400"/>
        </p:xfrm>
        <a:graphic>
          <a:graphicData uri="http://schemas.openxmlformats.org/drawingml/2006/table">
            <a:tbl>
              <a:tblPr/>
              <a:tblGrid>
                <a:gridCol w="4023360"/>
                <a:gridCol w="1463040"/>
                <a:gridCol w="1463040"/>
                <a:gridCol w="1463040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Exit multiple (Year-5 EBITDA of $6.8M)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8×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10×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12×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Implied enterprise value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$54.1M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$67.6M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$81.2M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Investor 20% stake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$10.8M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$13.5M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$16.2M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Capital repaid via profit share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$5.5M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$5.5M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$5.5M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Post-repayment distributions (M42–60)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$2.0M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$2.0M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$2.0M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value to investors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$18.3M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$21.1M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$23.8M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5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MOIC on $5.5M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50" b="1" dirty="0">
                          <a:solidFill>
                            <a:srgbClr val="1F7A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3.3×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50" b="1" dirty="0">
                          <a:solidFill>
                            <a:srgbClr val="1F7A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3.8×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50" b="1" dirty="0">
                          <a:solidFill>
                            <a:srgbClr val="1F7A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4.3×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9235440" y="1737360"/>
            <a:ext cx="2423160" cy="324612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9436608" y="19202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8A6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CASE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9436608" y="2212848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3.8×</a:t>
            </a:r>
            <a:endParaRPr lang="en-US" sz="3800" dirty="0"/>
          </a:p>
        </p:txBody>
      </p:sp>
      <p:sp>
        <p:nvSpPr>
          <p:cNvPr id="9" name="Text 6"/>
          <p:cNvSpPr/>
          <p:nvPr/>
        </p:nvSpPr>
        <p:spPr>
          <a:xfrm>
            <a:off x="9436608" y="2926080"/>
            <a:ext cx="20116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5-yr MOIC at 10× exit — before satellites, flagship, franchise expansion, tax credits or IP value.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48640" y="54864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platform M&amp;A comparables commonly transact at 8–15× EBITDA. Base-case gross IRR ~38%. MOIC assumes the investor 20% stake is undiluted through exit and includes unrealized equity value. Projections are management estimates; actual results may differ materially.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B1620"/>
          </a:solidFill>
          <a:ln/>
        </p:spPr>
        <p:txBody>
          <a:bodyPr/>
          <a:p/>
        </p:txBody>
      </p:sp>
      <p:pic>
        <p:nvPicPr>
          <p:cNvPr id="3" name="Image 0" descr="/sessions/relaxed-intelligent-carson/mnt/aethera JIV Wellness/portal-assets/rooftop.jpg">    </p:cNvPr>
          <p:cNvPicPr>
            <a:picLocks noChangeAspect="1"/>
          </p:cNvPicPr>
          <p:nvPr/>
        </p:nvPicPr>
        <p:blipFill>
          <a:blip r:embed="rId1">
            <a:alphaModFix amt="45000"/>
          </a:blip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4" name="Image 1" descr="/sessions/relaxed-intelligent-carson/mnt/aethera JIV Wellness/brand/aethera-logo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051560"/>
            <a:ext cx="3566160" cy="9875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1520" y="2514600"/>
            <a:ext cx="10698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clinics. Four engines. One brand.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Repaid first — owner forever.</a:t>
            </a:r>
            <a:endParaRPr lang="en-US" sz="3600" dirty="0"/>
          </a:p>
        </p:txBody>
      </p:sp>
      <p:sp>
        <p:nvSpPr>
          <p:cNvPr id="6" name="Shape 2"/>
          <p:cNvSpPr/>
          <p:nvPr/>
        </p:nvSpPr>
        <p:spPr>
          <a:xfrm>
            <a:off x="731520" y="4343400"/>
            <a:ext cx="2377440" cy="1152144"/>
          </a:xfrm>
          <a:prstGeom prst="roundRect">
            <a:avLst>
              <a:gd name="adj" fmla="val 6349"/>
            </a:avLst>
          </a:prstGeom>
          <a:solidFill>
            <a:srgbClr val="0B1620">
              <a:alpha val="75000"/>
            </a:srgbClr>
          </a:solidFill>
          <a:ln w="9525">
            <a:solidFill>
              <a:srgbClr val="4A4436"/>
            </a:solidFill>
            <a:prstDash val="solid"/>
          </a:ln>
        </p:spPr>
        <p:txBody>
          <a:bodyPr/>
          <a:p/>
        </p:txBody>
      </p:sp>
      <p:sp>
        <p:nvSpPr>
          <p:cNvPr id="7" name="Text 3"/>
          <p:cNvSpPr/>
          <p:nvPr/>
        </p:nvSpPr>
        <p:spPr>
          <a:xfrm>
            <a:off x="896112" y="4462272"/>
            <a:ext cx="20482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D4A9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$5.5M</a:t>
            </a:r>
            <a:endParaRPr lang="en-US" sz="2600" dirty="0"/>
          </a:p>
        </p:txBody>
      </p:sp>
      <p:sp>
        <p:nvSpPr>
          <p:cNvPr id="8" name="Text 4"/>
          <p:cNvSpPr/>
          <p:nvPr/>
        </p:nvSpPr>
        <p:spPr>
          <a:xfrm>
            <a:off x="896112" y="5038344"/>
            <a:ext cx="20482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C9B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3246120" y="4343400"/>
            <a:ext cx="2377440" cy="1152144"/>
          </a:xfrm>
          <a:prstGeom prst="roundRect">
            <a:avLst>
              <a:gd name="adj" fmla="val 6349"/>
            </a:avLst>
          </a:prstGeom>
          <a:solidFill>
            <a:srgbClr val="0B1620">
              <a:alpha val="75000"/>
            </a:srgbClr>
          </a:solidFill>
          <a:ln w="9525">
            <a:solidFill>
              <a:srgbClr val="4A4436"/>
            </a:solidFill>
            <a:prstDash val="solid"/>
          </a:ln>
        </p:spPr>
        <p:txBody>
          <a:bodyPr/>
          <a:p/>
        </p:txBody>
      </p:sp>
      <p:sp>
        <p:nvSpPr>
          <p:cNvPr id="10" name="Text 6"/>
          <p:cNvSpPr/>
          <p:nvPr/>
        </p:nvSpPr>
        <p:spPr>
          <a:xfrm>
            <a:off x="3410712" y="4462272"/>
            <a:ext cx="20482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D4A9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41</a:t>
            </a:r>
            <a:endParaRPr lang="en-US" sz="2600" dirty="0"/>
          </a:p>
        </p:txBody>
      </p:sp>
      <p:sp>
        <p:nvSpPr>
          <p:cNvPr id="11" name="Text 7"/>
          <p:cNvSpPr/>
          <p:nvPr/>
        </p:nvSpPr>
        <p:spPr>
          <a:xfrm>
            <a:off x="3410712" y="5038344"/>
            <a:ext cx="20482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C9B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BASE-CASE PAYBACK</a:t>
            </a:r>
            <a:endParaRPr lang="en-US" sz="900" dirty="0"/>
          </a:p>
        </p:txBody>
      </p:sp>
      <p:sp>
        <p:nvSpPr>
          <p:cNvPr id="12" name="Shape 8"/>
          <p:cNvSpPr/>
          <p:nvPr/>
        </p:nvSpPr>
        <p:spPr>
          <a:xfrm>
            <a:off x="5760720" y="4343400"/>
            <a:ext cx="2377440" cy="1152144"/>
          </a:xfrm>
          <a:prstGeom prst="roundRect">
            <a:avLst>
              <a:gd name="adj" fmla="val 6349"/>
            </a:avLst>
          </a:prstGeom>
          <a:solidFill>
            <a:srgbClr val="0B1620">
              <a:alpha val="75000"/>
            </a:srgbClr>
          </a:solidFill>
          <a:ln w="9525">
            <a:solidFill>
              <a:srgbClr val="4A4436"/>
            </a:solidFill>
            <a:prstDash val="solid"/>
          </a:ln>
        </p:spPr>
        <p:txBody>
          <a:bodyPr/>
          <a:p/>
        </p:txBody>
      </p:sp>
      <p:sp>
        <p:nvSpPr>
          <p:cNvPr id="13" name="Text 9"/>
          <p:cNvSpPr/>
          <p:nvPr/>
        </p:nvSpPr>
        <p:spPr>
          <a:xfrm>
            <a:off x="5925312" y="4462272"/>
            <a:ext cx="20482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D4A9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3.8×</a:t>
            </a:r>
            <a:endParaRPr lang="en-US" sz="2600" dirty="0"/>
          </a:p>
        </p:txBody>
      </p:sp>
      <p:sp>
        <p:nvSpPr>
          <p:cNvPr id="14" name="Text 10"/>
          <p:cNvSpPr/>
          <p:nvPr/>
        </p:nvSpPr>
        <p:spPr>
          <a:xfrm>
            <a:off x="5925312" y="5038344"/>
            <a:ext cx="20482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C9B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BASE-CASE MOIC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731520" y="576072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Jaye Patel · Founder · office@aetheramedical.com · aetheramedical.com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731520" y="630936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9BF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Confidential. Not an offer to sell securities. Any offering made only via definitive documents under Reg D 506(b). Certain regenerative therapies are investigational and not FDA-approved for specific indications; forward-looking projections involve substantial risk including total loss of capital.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OPPORTUNITY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~$90B market by 2030. No national standard of care.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645920"/>
            <a:ext cx="356616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13232" y="1764792"/>
            <a:ext cx="32369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~$90B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13232" y="2340864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REGEN MED MARKET BY 2030 (GRAND VIEW RESEARCH)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315968" y="1645920"/>
            <a:ext cx="356616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4480560" y="1764792"/>
            <a:ext cx="32369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8A6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50M+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4480560" y="2340864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U.S. ADULTS LIVING WITH CHRONIC PAIN (CDC)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8083296" y="1645920"/>
            <a:ext cx="356616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8247888" y="1764792"/>
            <a:ext cx="32369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1st</a:t>
            </a:r>
            <a:endParaRPr lang="en-US" sz="2700" dirty="0"/>
          </a:p>
        </p:txBody>
      </p:sp>
      <p:sp>
        <p:nvSpPr>
          <p:cNvPr id="13" name="Text 11"/>
          <p:cNvSpPr/>
          <p:nvPr/>
        </p:nvSpPr>
        <p:spPr>
          <a:xfrm>
            <a:off x="8247888" y="2340864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UNIFY REGEN CARE, CLIA DIAGNOSTICS &amp; IRB RESEARCH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48640" y="3154680"/>
            <a:ext cx="3566160" cy="2606040"/>
          </a:xfrm>
          <a:prstGeom prst="roundRect">
            <a:avLst>
              <a:gd name="adj" fmla="val 2807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777240" y="335584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Fragmented supply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777240" y="3840480"/>
            <a:ext cx="310896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Single-doctor practices. No shared protocols, no brand, no buying power, no research infrastructure.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315968" y="3154680"/>
            <a:ext cx="3566160" cy="2606040"/>
          </a:xfrm>
          <a:prstGeom prst="roundRect">
            <a:avLst>
              <a:gd name="adj" fmla="val 2807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4544568" y="335584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Cash-pay economics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4544568" y="3840480"/>
            <a:ext cx="310896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Memberships, procedures, diagnostics and IV therapy are predominantly cash-pay — ~60% gross margins, zero reimbursement risk.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083296" y="3154680"/>
            <a:ext cx="3566160" cy="2606040"/>
          </a:xfrm>
          <a:prstGeom prst="roundRect">
            <a:avLst>
              <a:gd name="adj" fmla="val 2807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8311896" y="335584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engine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8311896" y="3840480"/>
            <a:ext cx="310896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IRB-governed sites with CLIA diagnostics and chain of custody generate trials, publications and IP no single clinic can produce.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59893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is built to be the category-defining brand — protocol-driven, multi-city, physician-led.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RECORD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built this model once. Now we own it.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544068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04672" y="19019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04672" y="224028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RegenHealth Physicians of NY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04672" y="2788920"/>
            <a:ext cx="49377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founders helped develop RegenHealth (rhpny.com) — live, operating clinics — and continue to support them today.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playbook is validated: clinical protocols, patient acquisition, physician recruitment, multi-state licensure.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17920" y="1691640"/>
            <a:ext cx="544068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473952" y="190195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473952" y="224028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473952" y="2788920"/>
            <a:ext cx="49377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own combined model — </a:t>
            </a:r>
            <a:pPr indent="0" marL="0">
              <a:buNone/>
            </a:pPr>
            <a:r>
              <a:rPr lang="en-US" sz="11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engines + diagnostics under one roof, our own 8-person leadership team.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473952" y="3520440"/>
            <a:ext cx="49377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49-state licensure — immediate nationwide expansion capability (Dr. Gaurav Patel, CMO).</a:t>
            </a:r>
            <a:pPr indent="0" marL="0">
              <a:buNone/>
            </a:pP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473952" y="4251960"/>
            <a:ext cx="49377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infrastructure — </a:t>
            </a:r>
            <a:pPr indent="0" marL="0">
              <a:buNone/>
            </a:pPr>
            <a:r>
              <a:rPr lang="en-US" sz="11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IRB (USMLE100) + CLIA labs (SelfHealth) + biologics supply (RediCell × Auvum Bio).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473952" y="4983480"/>
            <a:ext cx="49377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verticals — </a:t>
            </a:r>
            <a:pPr indent="0" marL="0">
              <a:buNone/>
            </a:pPr>
            <a:r>
              <a:rPr lang="en-US" sz="11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satellite, clinic, flagship, online — one platform, four ways to scale.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PLATFORM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clinical engines. One diagnostics backbone.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267919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31520" y="185623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 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731520" y="2139696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Cellular Medicine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731520" y="2852928"/>
            <a:ext cx="2331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Physician-led regenerative &amp; cellular therapies; biologics via Auvum Bio.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410712" y="1691640"/>
            <a:ext cx="267919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3593592" y="185623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007D7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 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593592" y="2139696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NeuroRenew Clinics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93592" y="2852928"/>
            <a:ext cx="2331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Miller's neuropathy program — laser &amp; light, functional neurology. Compact equipment.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272784" y="1691640"/>
            <a:ext cx="267919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455664" y="185623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5E47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 3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6455664" y="2139696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JIV — Just IV Drip Bar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455664" y="2852928"/>
            <a:ext cx="2331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Physician-supervised IV lounge. The retail front door that feeds the clinical platform.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9134856" y="1691640"/>
            <a:ext cx="2679192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9317736" y="185623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80" kern="0" dirty="0">
                <a:solidFill>
                  <a:srgbClr val="1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 4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9317736" y="2139696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Fulcrum Performance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317736" y="2852928"/>
            <a:ext cx="23317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Patented NovaKey™ + SSBreath™; flagships operating in NY, NJ &amp; DR.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4297680"/>
            <a:ext cx="553212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777240" y="448056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DIAGNOSTICS BACKBONE — SELFHEALTH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777240" y="4773168"/>
            <a:ext cx="5074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CLIA-certified, live in all 50 states. On-site specialized panels — including StemAge™ — designed to USMLE100 and medical-team recommendations. ~40% margins, zero extra buildout; patients monitored at the clinic level.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309360" y="4297680"/>
            <a:ext cx="534924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6537960" y="448056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MIX — $150K / CLINIC / MONTH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537960" y="4773168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Memberships $45K · Regenerative + NeuroRenew $40K · Diagnostics $20K · JIV $15K · Telehealth $10K · Retail $10K · Fulcrum $10K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537960" y="5596128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1,500–3,000 sq ft · 3–5 universal rooms — injections, infusions &amp; diagnostic draws in any room · all engines share space, no bottleneck — maximum revenue per square foot.</a:t>
            </a:r>
            <a:pPr indent="0" marL="0">
              <a:buNone/>
            </a:pPr>
            <a:endParaRPr lang="en-US" sz="1050" dirty="0"/>
          </a:p>
        </p:txBody>
      </p:sp>
      <p:pic>
        <p:nvPicPr>
          <p:cNvPr id="32" name="Picture 31" descr="selfhealth-dec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3767" y="4402836"/>
            <a:ext cx="1396681" cy="246888"/>
          </a:xfrm>
          <a:prstGeom prst="rect">
            <a:avLst/>
          </a:prstGeom>
        </p:spPr>
      </p:pic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6503" y="1691525"/>
            <a:ext cx="1371600" cy="420853"/>
          </a:xfrm>
          <a:prstGeom prst="rect">
            <a:avLst/>
          </a:prstGeom>
        </p:spPr>
      </p:pic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576" y="1698919"/>
            <a:ext cx="1371600" cy="406065"/>
          </a:xfrm>
          <a:prstGeom prst="rect">
            <a:avLst/>
          </a:prstGeom>
        </p:spPr>
      </p:pic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5465" y="1682496"/>
            <a:ext cx="601965" cy="438912"/>
          </a:xfrm>
          <a:prstGeom prst="rect">
            <a:avLst/>
          </a:prstGeom>
        </p:spPr>
      </p:pic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0555" y="1682496"/>
            <a:ext cx="655929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9184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A87C28"/>
                </a:solidFill>
                <a:latin typeface="Arial"/>
              </a:rPr>
              <a:t>THE CLINICAL REALITY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03504"/>
            <a:ext cx="11064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0B1620"/>
                </a:solidFill>
                <a:latin typeface="Arial"/>
              </a:rPr>
              <a:t>Inside Aethera — from research bench to clinical suite.</a:t>
            </a:r>
          </a:p>
        </p:txBody>
      </p:sp>
      <p:pic>
        <p:nvPicPr>
          <p:cNvPr id="4" name="Picture 3" descr="photo-la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298448"/>
            <a:ext cx="5394960" cy="1965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3273551"/>
            <a:ext cx="53949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A6B85"/>
                </a:solidFill>
                <a:latin typeface="Arial"/>
              </a:rPr>
              <a:t>Regenerative-medicine laboratory · biologics via RediCell × Auvum Bio</a:t>
            </a:r>
          </a:p>
        </p:txBody>
      </p:sp>
      <p:pic>
        <p:nvPicPr>
          <p:cNvPr id="6" name="Picture 5" descr="photo-i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352" y="1298448"/>
            <a:ext cx="5394960" cy="19659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45352" y="3273551"/>
            <a:ext cx="53949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A6B85"/>
                </a:solidFill>
                <a:latin typeface="Arial"/>
              </a:rPr>
              <a:t>JIV — physician-supervised IV therapy in a calm clinical lounge</a:t>
            </a:r>
          </a:p>
        </p:txBody>
      </p:sp>
      <p:pic>
        <p:nvPicPr>
          <p:cNvPr id="8" name="Picture 7" descr="photo-p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639312"/>
            <a:ext cx="5394960" cy="19659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" y="5614416"/>
            <a:ext cx="53949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A6B85"/>
                </a:solidFill>
                <a:latin typeface="Arial"/>
              </a:rPr>
              <a:t>Fulcrum Performance — sensor-guided training (NovaKey™ + SSBreath™)</a:t>
            </a:r>
          </a:p>
        </p:txBody>
      </p:sp>
      <p:pic>
        <p:nvPicPr>
          <p:cNvPr id="10" name="Picture 9" descr="photo-clini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5352" y="3639312"/>
            <a:ext cx="5394960" cy="19659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45352" y="5614416"/>
            <a:ext cx="53949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A6B85"/>
                </a:solidFill>
                <a:latin typeface="Arial"/>
              </a:rPr>
              <a:t>Physician-led consultation — diagnostics, regenerative care &amp; research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5961888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A87C28"/>
                </a:solidFill>
                <a:latin typeface="Arial"/>
              </a:rPr>
              <a:t>OUR ECOSYSTEM</a:t>
            </a:r>
          </a:p>
        </p:txBody>
      </p:sp>
      <p:pic>
        <p:nvPicPr>
          <p:cNvPr id="13" name="Picture 12" descr="regenhealth-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6199632"/>
            <a:ext cx="1271343" cy="310896"/>
          </a:xfrm>
          <a:prstGeom prst="rect">
            <a:avLst/>
          </a:prstGeom>
        </p:spPr>
      </p:pic>
      <p:pic>
        <p:nvPicPr>
          <p:cNvPr id="14" name="Picture 13" descr="auvum-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1462" y="6199632"/>
            <a:ext cx="1051865" cy="310896"/>
          </a:xfrm>
          <a:prstGeom prst="rect">
            <a:avLst/>
          </a:prstGeom>
        </p:spPr>
      </p:pic>
      <p:pic>
        <p:nvPicPr>
          <p:cNvPr id="16" name="Picture 15" descr="fulcrum-log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0064" y="6199632"/>
            <a:ext cx="299487" cy="310896"/>
          </a:xfrm>
          <a:prstGeom prst="rect">
            <a:avLst/>
          </a:prstGeom>
        </p:spPr>
      </p:pic>
      <p:pic>
        <p:nvPicPr>
          <p:cNvPr id="17" name="Picture 16" descr="selfhealth-logo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81031" y="6199632"/>
            <a:ext cx="593529" cy="310896"/>
          </a:xfrm>
          <a:prstGeom prst="rect">
            <a:avLst/>
          </a:prstGeom>
        </p:spPr>
      </p:pic>
      <p:pic>
        <p:nvPicPr>
          <p:cNvPr id="18" name="Picture 17" descr="usmle100-logo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86040" y="6199632"/>
            <a:ext cx="886054" cy="31089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686800" y="6547104"/>
            <a:ext cx="2926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A6B85"/>
                </a:solidFill>
                <a:latin typeface="Arial"/>
              </a:rPr>
              <a:t>PRIVATE &amp; CONFIDENTIAL · AETHERAMEDICAL.COM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7293" y="6199632"/>
            <a:ext cx="298806" cy="3108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VERTICALS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platform. Four ways to scale.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2679192" cy="3291840"/>
          </a:xfrm>
          <a:prstGeom prst="roundRect">
            <a:avLst>
              <a:gd name="adj" fmla="val 2730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49808" y="21031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49808" y="2395728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Satellite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749808" y="3182112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400–1,000 sq ft · gyms, hotels, wellness centers &amp; partner clinics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49808" y="3886200"/>
            <a:ext cx="2331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sites: Dr. Miller's TN &amp; N. CA clinics · hotel menus for travelers &amp; guests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410712" y="1828800"/>
            <a:ext cx="2679192" cy="3291840"/>
          </a:xfrm>
          <a:prstGeom prst="roundRect">
            <a:avLst>
              <a:gd name="adj" fmla="val 2730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3410712" y="1828800"/>
            <a:ext cx="2679192" cy="3291840"/>
          </a:xfrm>
          <a:prstGeom prst="roundRect">
            <a:avLst>
              <a:gd name="adj" fmla="val 2730"/>
            </a:avLst>
          </a:prstGeom>
          <a:solidFill>
            <a:srgbClr val="FFFFFF">
              <a:alpha val="0"/>
            </a:srgbClr>
          </a:solidFill>
          <a:ln w="22225">
            <a:solidFill>
              <a:srgbClr val="A87C28"/>
            </a:solidFill>
            <a:prstDash val="solid"/>
          </a:ln>
        </p:spPr>
        <p:txBody>
          <a:bodyPr/>
          <a:p/>
        </p:txBody>
      </p:sp>
      <p:sp>
        <p:nvSpPr>
          <p:cNvPr id="12" name="Shape 10"/>
          <p:cNvSpPr/>
          <p:nvPr/>
        </p:nvSpPr>
        <p:spPr>
          <a:xfrm>
            <a:off x="3593592" y="1664208"/>
            <a:ext cx="1554480" cy="329184"/>
          </a:xfrm>
          <a:prstGeom prst="roundRect">
            <a:avLst>
              <a:gd name="adj" fmla="val 16667"/>
            </a:avLst>
          </a:prstGeom>
          <a:solidFill>
            <a:srgbClr val="A87C28"/>
          </a:solidFill>
          <a:ln/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3593592" y="1664208"/>
            <a:ext cx="1554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spc="8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RAISE — 10 UNITS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3611880" y="21031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611880" y="2395728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Clinic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3611880" y="3182112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1,500–3,000 sq ft · 3–5 consult rooms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611880" y="3886200"/>
            <a:ext cx="2331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~$550K all-in · M1–15 · core P&amp;L + research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272784" y="1828800"/>
            <a:ext cx="2679192" cy="3291840"/>
          </a:xfrm>
          <a:prstGeom prst="roundRect">
            <a:avLst>
              <a:gd name="adj" fmla="val 2730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6473952" y="21031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473952" y="2395728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Flagship Wellness Center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6473952" y="3182112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10,000–15,000 sq ft · full buildout + spa &amp; hospitality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473952" y="3886200"/>
            <a:ext cx="2331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$4M+ · Round 2 · Fulcrum flagships live: NY · NJ · DR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9134856" y="1828800"/>
            <a:ext cx="2679192" cy="3291840"/>
          </a:xfrm>
          <a:prstGeom prst="roundRect">
            <a:avLst>
              <a:gd name="adj" fmla="val 2730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9336024" y="21031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V4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9336024" y="2395728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 Clinic</a:t>
            </a:r>
            <a:endParaRPr lang="en-US" sz="1650" dirty="0"/>
          </a:p>
        </p:txBody>
      </p:sp>
      <p:sp>
        <p:nvSpPr>
          <p:cNvPr id="26" name="Text 24"/>
          <p:cNvSpPr/>
          <p:nvPr/>
        </p:nvSpPr>
        <p:spPr>
          <a:xfrm>
            <a:off x="9336024" y="3182112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Registered patients only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9336024" y="3886200"/>
            <a:ext cx="2331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funded now · retention &amp; LTV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48640" y="548640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$5.5M funds Vertical 2. Satellites and the online clinic extend it from cash flow; the flagship is Round 2 — investors hold first rights on all three.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ECONOMICS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clinic, stabilized month.</a:t>
            </a:r>
            <a:endParaRPr lang="en-US" sz="33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5669280" cy="914400"/>
        </p:xfrm>
        <a:graphic>
          <a:graphicData uri="http://schemas.openxmlformats.org/drawingml/2006/table">
            <a:tbl>
              <a:tblPr/>
              <a:tblGrid>
                <a:gridCol w="4114800"/>
                <a:gridCol w="1554480"/>
              </a:tblGrid>
              <a:tr h="3749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Revenue — Memberships &amp; wellness plans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$45,000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Revenue — Regenerative + NeuroRenew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$40,000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Revenue — Clinical diagnostics (SelfHealth)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$20,000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Revenue — JIV cross-referrals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$15,000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Revenue — Telehealth · retail · Fulcrum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$30,000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 revenue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$150,000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Direct costs (40%)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($60,000)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Gross profit — 60%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$90,000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Clinic operating expenses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($48,000)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9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Clinic EBITDA — 28%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1F7A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$42,000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6492240" y="1737360"/>
            <a:ext cx="25146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6656832" y="1856232"/>
            <a:ext cx="21854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$504K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6656832" y="2432304"/>
            <a:ext cx="21854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EBITDA PER CLINIC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9144000" y="1737360"/>
            <a:ext cx="25146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9308592" y="1856232"/>
            <a:ext cx="21854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~6 mo</a:t>
            </a:r>
            <a:endParaRPr lang="en-US" sz="2700" dirty="0"/>
          </a:p>
        </p:txBody>
      </p:sp>
      <p:sp>
        <p:nvSpPr>
          <p:cNvPr id="11" name="Text 8"/>
          <p:cNvSpPr/>
          <p:nvPr/>
        </p:nvSpPr>
        <p:spPr>
          <a:xfrm>
            <a:off x="9308592" y="2432304"/>
            <a:ext cx="21854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RAMP TO STABILIZATION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6492240" y="3063240"/>
            <a:ext cx="25146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6656832" y="3182112"/>
            <a:ext cx="21854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8A6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$550K</a:t>
            </a:r>
            <a:endParaRPr lang="en-US" sz="2700" dirty="0"/>
          </a:p>
        </p:txBody>
      </p:sp>
      <p:sp>
        <p:nvSpPr>
          <p:cNvPr id="14" name="Text 11"/>
          <p:cNvSpPr/>
          <p:nvPr/>
        </p:nvSpPr>
        <p:spPr>
          <a:xfrm>
            <a:off x="6656832" y="3758184"/>
            <a:ext cx="21854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ALL-IN CAPITAL PER CLINIC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144000" y="3063240"/>
            <a:ext cx="25146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9308592" y="3182112"/>
            <a:ext cx="21854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~18 mo</a:t>
            </a:r>
            <a:endParaRPr lang="en-US" sz="2700" dirty="0"/>
          </a:p>
        </p:txBody>
      </p:sp>
      <p:sp>
        <p:nvSpPr>
          <p:cNvPr id="17" name="Text 14"/>
          <p:cNvSpPr/>
          <p:nvPr/>
        </p:nvSpPr>
        <p:spPr>
          <a:xfrm>
            <a:off x="9308592" y="3758184"/>
            <a:ext cx="21854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CLINIC-LEVEL PAYBACK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6492240" y="4434840"/>
            <a:ext cx="516636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720840" y="4599432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 by design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6720840" y="4937760"/>
            <a:ext cx="47548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print 60% GM / 28% clinic EBITDA — deliberately below our internal modeling — and let the live model show the upside. The plan works even if we're wrong by a margin.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PIPELINE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cities. Five launch sites scoped, five in active selection.</a:t>
            </a:r>
            <a:endParaRPr lang="en-US" sz="33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7589520" cy="914400"/>
        </p:xfrm>
        <a:graphic>
          <a:graphicData uri="http://schemas.openxmlformats.org/drawingml/2006/table">
            <a:tbl>
              <a:tblPr/>
              <a:tblGrid>
                <a:gridCol w="1234440"/>
                <a:gridCol w="4480560"/>
                <a:gridCol w="868680"/>
                <a:gridCol w="1005840"/>
              </a:tblGrid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City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Site / corridor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Size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Rent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Boston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Longwood Medical · 319 Longwood Ave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1,150 sf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$6,229/mo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Miami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Aventura Medical Tower · 2801 NE 213th St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1,300 sf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$5,958/mo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Nashville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Saint Thomas Medical Plaza · 4230 Harding Pike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1,250 sf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$3,646/mo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Austin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Austin Medical Plaza · 3705 Medical Pkwy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1,111 sf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$3,240/mo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Philadelphia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Medical Tower · 255 S 17th St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1,200 sf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$3,500/mo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Scottsdale, AZ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North Scottsdale medical corridor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 active selection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Los Angeles, CA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Beverly Hills · Century City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 active selection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Denver, CO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Cherry Creek medical corridor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 active selection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San Diego, CA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 Jolla · UTC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 active selection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Chicago, IL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Streeterville · Gold Coast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 i="1">
                          <a:solidFill>
                            <a:srgbClr val="8A7B5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 active selection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8458200" y="1737360"/>
            <a:ext cx="32004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8622792" y="1856232"/>
            <a:ext cx="2871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~$4.5K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8622792" y="2432304"/>
            <a:ext cx="28712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RENT/MO — INSIDE OUR $48K OPEX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458200" y="3063240"/>
            <a:ext cx="32004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8622792" y="3182112"/>
            <a:ext cx="2871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2nd-gen</a:t>
            </a:r>
            <a:endParaRPr lang="en-US" sz="2700" dirty="0"/>
          </a:p>
        </p:txBody>
      </p:sp>
      <p:sp>
        <p:nvSpPr>
          <p:cNvPr id="11" name="Text 8"/>
          <p:cNvSpPr/>
          <p:nvPr/>
        </p:nvSpPr>
        <p:spPr>
          <a:xfrm>
            <a:off x="8622792" y="3758184"/>
            <a:ext cx="28712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PURPOSE-BUILT MEDICAL — NO CONVERSION COST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8458200" y="4389120"/>
            <a:ext cx="3200400" cy="1152144"/>
          </a:xfrm>
          <a:prstGeom prst="roundRect">
            <a:avLst>
              <a:gd name="adj" fmla="val 6349"/>
            </a:avLst>
          </a:prstGeom>
          <a:solidFill>
            <a:srgbClr val="F6F8FB"/>
          </a:solidFill>
          <a:ln w="9525">
            <a:solidFill>
              <a:srgbClr val="EAE3D5"/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8622792" y="4507992"/>
            <a:ext cx="2871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8A6D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+ 5</a:t>
            </a:r>
            <a:endParaRPr lang="en-US" sz="2700" dirty="0"/>
          </a:p>
        </p:txBody>
      </p:sp>
      <p:sp>
        <p:nvSpPr>
          <p:cNvPr id="14" name="Text 11"/>
          <p:cNvSpPr/>
          <p:nvPr/>
        </p:nvSpPr>
        <p:spPr>
          <a:xfrm>
            <a:off x="8622792" y="5084064"/>
            <a:ext cx="28712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SCOPED LAUNCH SITES + TARGET CITIES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548640" y="60350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Launch-site brokerages: JLL · Blanca · Colliers · Transwestern · SSH. Expansion markets in active site selection; terms subject to final negotiation.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AETHERA MEDICAL GROUP  ·  PRIVATE &amp; CONFIDENTIAL  ·  aetheramedical.com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50" kern="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 </a:t>
            </a:r>
            <a:pPr indent="0" marL="0">
              <a:buNone/>
            </a:pPr>
            <a:r>
              <a:rPr lang="en-US" sz="1150" b="1" spc="350" kern="0" dirty="0">
                <a:solidFill>
                  <a:srgbClr val="A87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PROJECTIONS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0B16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 to $22.7M revenue and 30% margins.</a:t>
            </a:r>
            <a:endParaRPr lang="en-US" sz="33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1737360"/>
          <a:ext cx="694944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0" y="1737360"/>
          <a:ext cx="3886200" cy="914400"/>
        </p:xfrm>
        <a:graphic>
          <a:graphicData uri="http://schemas.openxmlformats.org/drawingml/2006/table">
            <a:tbl>
              <a:tblPr/>
              <a:tblGrid>
                <a:gridCol w="1325880"/>
                <a:gridCol w="1280160"/>
                <a:gridCol w="128016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Revenue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b="1" dirty="0">
                          <a:solidFill>
                            <a:srgbClr val="5A6B8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EBITDA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Year 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$6.4M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C039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($0.1M)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Year 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$17.2M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1F7A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$3.5M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Year 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$19.4M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1F7A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$4.8M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Year 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$21.0M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1F7A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$5.8M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0B162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Year 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A87C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$22.7M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50" dirty="0">
                          <a:solidFill>
                            <a:srgbClr val="1F7A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$6.8M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AE3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7772400" y="4160520"/>
            <a:ext cx="3886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clinics · $150K/mo stabilized · 6-month ramp · 8% same-store growth from Year 3 · corporate overhead $90K/mo. EBITDA net of corporate.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Aethera Medical Group — Investor Deck</dc:title>
  <dc:subject>PptxGenJS Presentation</dc:subject>
  <dc:creator>Aethera Medical Group</dc:creator>
  <cp:lastModifiedBy>PptxGenJS</cp:lastModifiedBy>
  <cp:revision>1</cp:revision>
  <dcterms:created xsi:type="dcterms:W3CDTF">2026-07-11T06:11:01Z</dcterms:created>
  <dcterms:modified xsi:type="dcterms:W3CDTF">2026-07-11T06:11:01Z</dcterms:modified>
</cp:coreProperties>
</file>